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9144000" cy="5143500" type="screen16x9"/>
  <p:notesSz cx="6858000" cy="9144000"/>
  <p:embeddedFontLst>
    <p:embeddedFont>
      <p:font typeface="Merriweather" panose="020B0604020202020204" charset="0"/>
      <p:regular r:id="rId13"/>
      <p:bold r:id="rId14"/>
      <p:italic r:id="rId15"/>
      <p:boldItalic r:id="rId16"/>
    </p:embeddedFont>
    <p:embeddedFont>
      <p:font typeface="Roboto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ip6yXr00Z0rOi1ZQ3xgORBFjYD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9024711ff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g9024711ff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9024711ff1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g9024711ff1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10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1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1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2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2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6" name="Google Shape;26;p1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27" name="Google Shape;27;p1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32" name="Google Shape;32;p1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33" name="Google Shape;33;p1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info@namiswoh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997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Mental Health Programs for Schools</a:t>
            </a:r>
            <a:endParaRPr/>
          </a:p>
        </p:txBody>
      </p:sp>
      <p:sp>
        <p:nvSpPr>
          <p:cNvPr id="55" name="Google Shape;55;p1"/>
          <p:cNvSpPr txBox="1">
            <a:spLocks noGrp="1"/>
          </p:cNvSpPr>
          <p:nvPr>
            <p:ph type="subTitle" idx="1"/>
          </p:nvPr>
        </p:nvSpPr>
        <p:spPr>
          <a:xfrm>
            <a:off x="311700" y="1739175"/>
            <a:ext cx="4242600" cy="9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b="1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rPr>
              <a:t>Executive Director, Heather Smith</a:t>
            </a:r>
            <a:endParaRPr b="1">
              <a:solidFill>
                <a:schemeClr val="accen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b="1">
              <a:solidFill>
                <a:schemeClr val="accen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b="1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rPr>
              <a:t>Director of Programs, Julia Saldanha</a:t>
            </a:r>
            <a:endParaRPr b="1">
              <a:solidFill>
                <a:schemeClr val="accen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56" name="Google Shape;5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9050" y="3437725"/>
            <a:ext cx="2543250" cy="146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>
                <a:solidFill>
                  <a:srgbClr val="FFFFFF"/>
                </a:solidFill>
              </a:rPr>
              <a:t>NAMI of Southwest Ohio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2" name="Google Shape;62;p2"/>
          <p:cNvSpPr txBox="1"/>
          <p:nvPr/>
        </p:nvSpPr>
        <p:spPr>
          <a:xfrm>
            <a:off x="399570" y="1374191"/>
            <a:ext cx="8520600" cy="4631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 sz="1300" dirty="0"/>
              <a:t>Is one of 600 local affiliates of the National Alliance on Mental Illness, </a:t>
            </a:r>
            <a:r>
              <a:rPr lang="en-US" sz="1300" b="0" i="0" u="none" strike="noStrike" cap="none" dirty="0">
                <a:latin typeface="Arial"/>
                <a:ea typeface="Arial"/>
                <a:cs typeface="Arial"/>
                <a:sym typeface="Arial"/>
              </a:rPr>
              <a:t>NAMI</a:t>
            </a:r>
            <a:r>
              <a:rPr lang="en-US" sz="1300" dirty="0"/>
              <a:t>, which i</a:t>
            </a:r>
            <a:r>
              <a:rPr lang="en-US" sz="1300" b="0" i="0" u="none" strike="noStrike" cap="none" dirty="0">
                <a:latin typeface="Arial"/>
                <a:ea typeface="Arial"/>
                <a:cs typeface="Arial"/>
                <a:sym typeface="Arial"/>
              </a:rPr>
              <a:t>s the nation’s largest grassroots organization for mental health</a:t>
            </a:r>
            <a:endParaRPr sz="13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  <a:p>
            <a:pPr marL="28575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 sz="1300" dirty="0"/>
              <a:t>Is dedicated to building better lives for all those in Southwest Ohio affected by mental health conditions</a:t>
            </a:r>
            <a:r>
              <a:rPr lang="en-US" sz="1300" b="0" i="0" u="none" strike="noStrike" cap="none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00" dirty="0"/>
              <a:t>through education, support, advocacy, and public awareness </a:t>
            </a:r>
            <a:endParaRPr sz="1300" dirty="0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  <a:p>
            <a:pPr marL="28575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 sz="1300" b="0" i="0" u="none" strike="noStrike" cap="none" dirty="0">
                <a:latin typeface="Arial"/>
                <a:ea typeface="Arial"/>
                <a:cs typeface="Arial"/>
                <a:sym typeface="Arial"/>
              </a:rPr>
              <a:t>Serves Hamilton, Warren, Clinton, Butler, and Clermont </a:t>
            </a:r>
            <a:r>
              <a:rPr lang="en-US" sz="1300" dirty="0"/>
              <a:t>C</a:t>
            </a:r>
            <a:r>
              <a:rPr lang="en-US" sz="1300" b="0" i="0" u="none" strike="noStrike" cap="none" dirty="0">
                <a:latin typeface="Arial"/>
                <a:ea typeface="Arial"/>
                <a:cs typeface="Arial"/>
                <a:sym typeface="Arial"/>
              </a:rPr>
              <a:t>ounties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</a:pPr>
            <a:endParaRPr sz="1300" dirty="0"/>
          </a:p>
          <a:p>
            <a:pPr marL="285750" lvl="0" indent="-311150">
              <a:buSzPts val="2200"/>
              <a:buFont typeface="Arial"/>
              <a:buChar char="•"/>
            </a:pPr>
            <a:r>
              <a:rPr lang="en-US" sz="1300" dirty="0"/>
              <a:t>Provides educational classes for individuals living with a mental health condition and families who are affected by mental illness</a:t>
            </a:r>
          </a:p>
          <a:p>
            <a:pPr marL="457200" lvl="0"/>
            <a:endParaRPr lang="en-US" sz="1300" dirty="0"/>
          </a:p>
          <a:p>
            <a:pPr marL="285750" lvl="0" indent="-311150">
              <a:buSzPts val="2200"/>
              <a:buFont typeface="Arial"/>
              <a:buChar char="•"/>
            </a:pPr>
            <a:r>
              <a:rPr lang="en-US" sz="1300" dirty="0"/>
              <a:t>Leads support groups for individuals living with a mental health condition and for family members</a:t>
            </a:r>
          </a:p>
          <a:p>
            <a:pPr marL="457200" lvl="0"/>
            <a:endParaRPr lang="en-US" sz="1300" dirty="0"/>
          </a:p>
          <a:p>
            <a:pPr marL="285750" lvl="0" indent="-311150">
              <a:buSzPts val="2200"/>
              <a:buFont typeface="Arial"/>
              <a:buChar char="•"/>
            </a:pPr>
            <a:r>
              <a:rPr lang="en-US" sz="1300" dirty="0"/>
              <a:t>Presents NAMI Signature Programs to schools, universities, faith communities, businesses, law enforcement and first responders</a:t>
            </a:r>
          </a:p>
          <a:p>
            <a:pPr marL="457200" lvl="0"/>
            <a:endParaRPr lang="en-US" sz="1300" dirty="0"/>
          </a:p>
          <a:p>
            <a:pPr marL="285750" lvl="0" indent="-311150">
              <a:buSzPts val="2200"/>
              <a:buFont typeface="Arial"/>
              <a:buChar char="•"/>
            </a:pPr>
            <a:r>
              <a:rPr lang="en-US" sz="1300" dirty="0"/>
              <a:t>Provides an Information and Referral helpline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1800"/>
              <a:buFont typeface="Arial"/>
              <a:buNone/>
            </a:pPr>
            <a:endParaRPr sz="1200" b="0" i="0" u="none" strike="noStrike" cap="none" dirty="0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>
                <a:solidFill>
                  <a:srgbClr val="FFFFFF"/>
                </a:solidFill>
              </a:rPr>
              <a:t>Ending the Silence - FAQs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4" name="Google Shape;74;p3"/>
          <p:cNvSpPr txBox="1"/>
          <p:nvPr/>
        </p:nvSpPr>
        <p:spPr>
          <a:xfrm>
            <a:off x="-1" y="1275550"/>
            <a:ext cx="9313049" cy="423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-US" sz="1300" b="0" i="0" u="none" strike="noStrike" cap="none" dirty="0">
                <a:latin typeface="Arial"/>
                <a:ea typeface="Arial"/>
                <a:cs typeface="Arial"/>
                <a:sym typeface="Arial"/>
              </a:rPr>
              <a:t>Signature NAMI presentation developed at the national level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</a:pPr>
            <a:endParaRPr sz="1300" dirty="0"/>
          </a:p>
          <a:p>
            <a:pPr marL="285750" indent="-304800">
              <a:buSzPts val="2100"/>
              <a:buFont typeface="Arial"/>
              <a:buChar char="•"/>
            </a:pPr>
            <a:r>
              <a:rPr lang="en-US" sz="1300" b="0" i="0" u="none" strike="noStrike" cap="none" dirty="0">
                <a:latin typeface="Arial"/>
                <a:ea typeface="Arial"/>
                <a:cs typeface="Arial"/>
                <a:sym typeface="Arial"/>
              </a:rPr>
              <a:t>Evidence based; </a:t>
            </a:r>
            <a:r>
              <a:rPr lang="en-US" sz="1300" dirty="0"/>
              <a:t>Studies have shown that Ending the Silence increases help-seeking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</a:pPr>
            <a:endParaRPr sz="1300" dirty="0"/>
          </a:p>
          <a:p>
            <a:pPr marL="28575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-US" sz="1300" b="0" i="0" u="none" strike="noStrike" cap="none" dirty="0">
                <a:latin typeface="Arial"/>
                <a:ea typeface="Arial"/>
                <a:cs typeface="Arial"/>
                <a:sym typeface="Arial"/>
              </a:rPr>
              <a:t>Three modules -  middle and high school students, parents, and staff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</a:pPr>
            <a:endParaRPr sz="1300" dirty="0"/>
          </a:p>
          <a:p>
            <a:pPr marL="28575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-US" sz="1300" b="0" i="0" u="none" strike="noStrike" cap="none" dirty="0">
                <a:latin typeface="Arial"/>
                <a:ea typeface="Arial"/>
                <a:cs typeface="Arial"/>
                <a:sym typeface="Arial"/>
              </a:rPr>
              <a:t>Presentation to students can be fit into a class bell, class setting recommended </a:t>
            </a:r>
          </a:p>
          <a:p>
            <a:pPr marL="28575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endParaRPr sz="1300" dirty="0"/>
          </a:p>
          <a:p>
            <a:pPr marL="28575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-US" sz="1300" b="0" i="0" u="none" strike="noStrike" cap="none" dirty="0">
                <a:latin typeface="Arial"/>
                <a:ea typeface="Arial"/>
                <a:cs typeface="Arial"/>
                <a:sym typeface="Arial"/>
              </a:rPr>
              <a:t>Parents and staff presentations are  60- 90 minutes</a:t>
            </a:r>
          </a:p>
          <a:p>
            <a:pPr marL="28575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endParaRPr sz="1300" dirty="0"/>
          </a:p>
          <a:p>
            <a:pPr marL="285750" lvl="0" indent="-304800">
              <a:buSzPts val="2100"/>
              <a:buFont typeface="Arial"/>
              <a:buChar char="•"/>
            </a:pPr>
            <a:r>
              <a:rPr lang="en-US" sz="1300" b="0" i="0" u="none" strike="noStrike" cap="none" dirty="0">
                <a:latin typeface="Arial"/>
                <a:ea typeface="Arial"/>
                <a:cs typeface="Arial"/>
                <a:sym typeface="Arial"/>
              </a:rPr>
              <a:t>PowerPoint contains facts, information and videos; </a:t>
            </a:r>
            <a:r>
              <a:rPr lang="en-US" sz="1300" dirty="0"/>
              <a:t>delivered by a trained NAMI presenter with a personal connection to mental health, </a:t>
            </a:r>
            <a:endParaRPr lang="en-US" sz="13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457200" lvl="0"/>
            <a:endParaRPr lang="en-US" sz="1300" dirty="0"/>
          </a:p>
          <a:p>
            <a:pPr marL="285750" lvl="0" indent="-304800">
              <a:buSzPts val="2100"/>
              <a:buFont typeface="Arial"/>
              <a:buChar char="•"/>
            </a:pPr>
            <a:r>
              <a:rPr lang="en-US" sz="1300" dirty="0"/>
              <a:t>Young adult who lived with mental illness while in school shares personal story</a:t>
            </a:r>
          </a:p>
          <a:p>
            <a:pPr marL="457200" lvl="0"/>
            <a:endParaRPr lang="en-US" sz="1300" dirty="0"/>
          </a:p>
          <a:p>
            <a:pPr marL="285750" lvl="0" indent="-304800">
              <a:buSzPts val="2100"/>
              <a:buFont typeface="Arial"/>
              <a:buChar char="•"/>
            </a:pPr>
            <a:r>
              <a:rPr lang="en-US" sz="1300" dirty="0"/>
              <a:t>Can be delivered virtually during the pandemic and in-person after</a:t>
            </a:r>
          </a:p>
          <a:p>
            <a:pPr marL="457200" lvl="0"/>
            <a:endParaRPr lang="en-US" sz="1300" dirty="0"/>
          </a:p>
          <a:p>
            <a:pPr marL="285750" lvl="0" indent="-298450">
              <a:buSzPts val="2000"/>
              <a:buFont typeface="Arial"/>
              <a:buChar char="•"/>
            </a:pPr>
            <a:r>
              <a:rPr lang="en-US" sz="1300" dirty="0"/>
              <a:t>Offered at </a:t>
            </a:r>
            <a:r>
              <a:rPr lang="en-US" sz="1300" b="1" u="sng" dirty="0"/>
              <a:t>NO COST </a:t>
            </a:r>
            <a:endParaRPr lang="en-US" sz="1300" dirty="0"/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>
                <a:solidFill>
                  <a:srgbClr val="FFFFFF"/>
                </a:solidFill>
              </a:rPr>
              <a:t>Ending the Silence –What Does it Cover?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6" name="Google Shape;86;p4"/>
          <p:cNvSpPr txBox="1"/>
          <p:nvPr/>
        </p:nvSpPr>
        <p:spPr>
          <a:xfrm>
            <a:off x="399570" y="1459966"/>
            <a:ext cx="8168127" cy="390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w</a:t>
            </a:r>
            <a:r>
              <a:rPr lang="en-US" sz="2200" b="0" i="0" u="none" strike="noStrike" cap="none">
                <a:latin typeface="Arial"/>
                <a:ea typeface="Arial"/>
                <a:cs typeface="Arial"/>
                <a:sym typeface="Arial"/>
              </a:rPr>
              <a:t>arning signs and symptoms of mental illness and suicid</a:t>
            </a:r>
            <a:r>
              <a:rPr lang="en-US" sz="2200"/>
              <a:t>e</a:t>
            </a:r>
            <a:endParaRPr sz="2200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  <a:p>
            <a:pPr marL="28575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s</a:t>
            </a:r>
            <a:r>
              <a:rPr lang="en-US" sz="2200" b="0" i="0" u="none" strike="noStrike" cap="none">
                <a:latin typeface="Arial"/>
                <a:ea typeface="Arial"/>
                <a:cs typeface="Arial"/>
                <a:sym typeface="Arial"/>
              </a:rPr>
              <a:t>tatistics on how mental illness affects yout</a:t>
            </a:r>
            <a:r>
              <a:rPr lang="en-US" sz="2200"/>
              <a:t>h</a:t>
            </a:r>
            <a:endParaRPr sz="22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  <a:p>
            <a:pPr marL="28575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d</a:t>
            </a:r>
            <a:r>
              <a:rPr lang="en-US" sz="2200" b="0" i="0" u="none" strike="noStrike" cap="none">
                <a:latin typeface="Arial"/>
                <a:ea typeface="Arial"/>
                <a:cs typeface="Arial"/>
                <a:sym typeface="Arial"/>
              </a:rPr>
              <a:t>ifferent mental health disorders</a:t>
            </a:r>
            <a:endParaRPr sz="22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  <a:p>
            <a:pPr marL="28575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s</a:t>
            </a:r>
            <a:r>
              <a:rPr lang="en-US" sz="2200" b="0" i="0" u="none" strike="noStrike" cap="none">
                <a:latin typeface="Arial"/>
                <a:ea typeface="Arial"/>
                <a:cs typeface="Arial"/>
                <a:sym typeface="Arial"/>
              </a:rPr>
              <a:t>tigma surrounding mental illness, language and ways to reduce stigma</a:t>
            </a:r>
            <a:endParaRPr sz="22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  <a:p>
            <a:pPr marL="28575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b</a:t>
            </a:r>
            <a:r>
              <a:rPr lang="en-US" sz="2200" b="0" i="0" u="none" strike="noStrike" cap="none">
                <a:latin typeface="Arial"/>
                <a:ea typeface="Arial"/>
                <a:cs typeface="Arial"/>
                <a:sym typeface="Arial"/>
              </a:rPr>
              <a:t>ullying </a:t>
            </a:r>
            <a:endParaRPr sz="1800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9024711ff1_0_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>
                <a:solidFill>
                  <a:srgbClr val="FFFFFF"/>
                </a:solidFill>
              </a:rPr>
              <a:t>Ending the Silence –What Does it Cover?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2" name="Google Shape;92;g9024711ff1_0_6"/>
          <p:cNvSpPr txBox="1"/>
          <p:nvPr/>
        </p:nvSpPr>
        <p:spPr>
          <a:xfrm>
            <a:off x="399570" y="1459966"/>
            <a:ext cx="816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2200"/>
              <a:t>Local and national resources</a:t>
            </a:r>
            <a:endParaRPr sz="2200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  <a:p>
            <a:pPr marL="28575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-US" sz="2100" b="0" i="0" u="none" strike="noStrike" cap="none">
                <a:latin typeface="Arial"/>
                <a:ea typeface="Arial"/>
                <a:cs typeface="Arial"/>
                <a:sym typeface="Arial"/>
              </a:rPr>
              <a:t>Recovery, coping skills, ways to maintain good mental health</a:t>
            </a:r>
            <a:endParaRPr sz="21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28575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-US" sz="2100" b="0" i="0" u="none" strike="noStrike" cap="none">
                <a:latin typeface="Arial"/>
                <a:ea typeface="Arial"/>
                <a:cs typeface="Arial"/>
                <a:sym typeface="Arial"/>
              </a:rPr>
              <a:t>How to help a friend, student or loved one</a:t>
            </a:r>
            <a:endParaRPr sz="21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28575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-US" sz="2100" b="0" i="0" u="none" strike="noStrike" cap="none">
                <a:latin typeface="Arial"/>
                <a:ea typeface="Arial"/>
                <a:cs typeface="Arial"/>
                <a:sym typeface="Arial"/>
              </a:rPr>
              <a:t>Communication between parents/caregivers and school staff;  accommodations</a:t>
            </a:r>
            <a:endParaRPr sz="21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28575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-US" sz="2100" b="0" i="0" u="none" strike="noStrike" cap="none">
                <a:latin typeface="Arial"/>
                <a:ea typeface="Arial"/>
                <a:cs typeface="Arial"/>
                <a:sym typeface="Arial"/>
              </a:rPr>
              <a:t>Opportunity for Q&amp;A</a:t>
            </a:r>
            <a:endParaRPr sz="1700"/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"/>
          <p:cNvSpPr txBox="1">
            <a:spLocks noGrp="1"/>
          </p:cNvSpPr>
          <p:nvPr>
            <p:ph type="title"/>
          </p:nvPr>
        </p:nvSpPr>
        <p:spPr>
          <a:xfrm>
            <a:off x="139650" y="145350"/>
            <a:ext cx="37044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Ending the Silence</a:t>
            </a:r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ubTitle" idx="1"/>
          </p:nvPr>
        </p:nvSpPr>
        <p:spPr>
          <a:xfrm>
            <a:off x="139649" y="499462"/>
            <a:ext cx="4164300" cy="4498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>
              <a:solidFill>
                <a:srgbClr val="D9C4B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Mt. Healthy Upward Bound Program </a:t>
            </a:r>
            <a:endParaRPr>
              <a:solidFill>
                <a:schemeClr val="lt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West Clermont High School</a:t>
            </a:r>
            <a:endParaRPr>
              <a:solidFill>
                <a:schemeClr val="lt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Anderson High School</a:t>
            </a:r>
            <a:endParaRPr>
              <a:solidFill>
                <a:schemeClr val="lt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Norwood Middle School Hope Squad</a:t>
            </a:r>
            <a:endParaRPr>
              <a:solidFill>
                <a:schemeClr val="lt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Bishop Fenwick High School</a:t>
            </a:r>
            <a:endParaRPr>
              <a:solidFill>
                <a:schemeClr val="lt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Summit Country Day High School</a:t>
            </a:r>
            <a:endParaRPr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Dayton Regional Stem School</a:t>
            </a:r>
            <a:endParaRPr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Indian Hills High School</a:t>
            </a:r>
            <a:endParaRPr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Oak Hills High School</a:t>
            </a:r>
            <a:endParaRPr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Ross High School</a:t>
            </a:r>
            <a:endParaRPr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Loveland Middle School</a:t>
            </a:r>
            <a:endParaRPr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Norwood Middle School Hope Squad</a:t>
            </a:r>
            <a:endParaRPr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Hope Squad Conference</a:t>
            </a:r>
            <a:endParaRPr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Middletown High School</a:t>
            </a:r>
            <a:endParaRPr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Fairfield Academy</a:t>
            </a:r>
            <a:endParaRPr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Kettering Fairmont High School</a:t>
            </a:r>
            <a:endParaRPr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>
                <a:solidFill>
                  <a:schemeClr val="lt1"/>
                </a:solidFill>
              </a:rPr>
              <a:t>Knox Presbyterian Church Youth Group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>
              <a:solidFill>
                <a:schemeClr val="lt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>
              <a:solidFill>
                <a:schemeClr val="lt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>
              <a:solidFill>
                <a:srgbClr val="D9C4B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  <p:sp>
        <p:nvSpPr>
          <p:cNvPr id="99" name="Google Shape;99;p5"/>
          <p:cNvSpPr txBox="1">
            <a:spLocks noGrp="1"/>
          </p:cNvSpPr>
          <p:nvPr>
            <p:ph type="subTitle" idx="1"/>
          </p:nvPr>
        </p:nvSpPr>
        <p:spPr>
          <a:xfrm>
            <a:off x="139650" y="499462"/>
            <a:ext cx="4164300" cy="578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>
                <a:solidFill>
                  <a:srgbClr val="92D050"/>
                </a:solidFill>
              </a:rPr>
              <a:t>We have presented ETS for </a:t>
            </a:r>
            <a:r>
              <a:rPr lang="en-US" i="1">
                <a:solidFill>
                  <a:srgbClr val="92D050"/>
                </a:solidFill>
              </a:rPr>
              <a:t>students</a:t>
            </a:r>
            <a:r>
              <a:rPr lang="en-US">
                <a:solidFill>
                  <a:srgbClr val="92D050"/>
                </a:solidFill>
              </a:rPr>
              <a:t> at…</a:t>
            </a:r>
            <a:endParaRPr>
              <a:solidFill>
                <a:srgbClr val="92D05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  <p:sp>
        <p:nvSpPr>
          <p:cNvPr id="100" name="Google Shape;100;p5"/>
          <p:cNvSpPr txBox="1">
            <a:spLocks noGrp="1"/>
          </p:cNvSpPr>
          <p:nvPr>
            <p:ph type="subTitle" idx="1"/>
          </p:nvPr>
        </p:nvSpPr>
        <p:spPr>
          <a:xfrm>
            <a:off x="4572000" y="729982"/>
            <a:ext cx="4572000" cy="1841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-US">
                <a:solidFill>
                  <a:srgbClr val="000000"/>
                </a:solidFill>
              </a:rPr>
              <a:t>North College Hill</a:t>
            </a:r>
            <a:endParaRPr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-US">
                <a:solidFill>
                  <a:srgbClr val="000000"/>
                </a:solidFill>
              </a:rPr>
              <a:t>Child Focus</a:t>
            </a:r>
            <a:endParaRPr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-US">
                <a:solidFill>
                  <a:srgbClr val="000000"/>
                </a:solidFill>
              </a:rPr>
              <a:t>NAMI SWOH’s Hot Topics</a:t>
            </a:r>
            <a:endParaRPr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-US">
                <a:solidFill>
                  <a:srgbClr val="000000"/>
                </a:solidFill>
              </a:rPr>
              <a:t>Dayton Regional Stem School</a:t>
            </a:r>
            <a:endParaRPr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-US">
                <a:solidFill>
                  <a:srgbClr val="000000"/>
                </a:solidFill>
              </a:rPr>
              <a:t>Knox Presbyterian Youth Group Parents</a:t>
            </a:r>
            <a:endParaRPr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-US">
                <a:solidFill>
                  <a:srgbClr val="000000"/>
                </a:solidFill>
              </a:rPr>
              <a:t>The Asian Community Alliance</a:t>
            </a:r>
            <a:endParaRPr>
              <a:solidFill>
                <a:srgbClr val="000000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1" name="Google Shape;101;p5"/>
          <p:cNvSpPr txBox="1">
            <a:spLocks noGrp="1"/>
          </p:cNvSpPr>
          <p:nvPr>
            <p:ph type="subTitle" idx="1"/>
          </p:nvPr>
        </p:nvSpPr>
        <p:spPr>
          <a:xfrm>
            <a:off x="139650" y="4072750"/>
            <a:ext cx="41643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…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 	</a:t>
            </a:r>
            <a:endParaRPr/>
          </a:p>
        </p:txBody>
      </p:sp>
      <p:sp>
        <p:nvSpPr>
          <p:cNvPr id="102" name="Google Shape;102;p5"/>
          <p:cNvSpPr txBox="1"/>
          <p:nvPr/>
        </p:nvSpPr>
        <p:spPr>
          <a:xfrm>
            <a:off x="5029200" y="324044"/>
            <a:ext cx="397515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We have presented ETS for </a:t>
            </a:r>
            <a:r>
              <a:rPr lang="en-US" sz="1600" b="1" i="1" u="none" strike="noStrike" cap="none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families </a:t>
            </a:r>
            <a:r>
              <a:rPr lang="en-US" sz="1600" b="1" i="0" u="none" strike="noStrike" cap="none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at</a:t>
            </a:r>
            <a:endParaRPr sz="1600" b="1" i="0" u="none" strike="noStrike" cap="none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5"/>
          <p:cNvSpPr txBox="1"/>
          <p:nvPr/>
        </p:nvSpPr>
        <p:spPr>
          <a:xfrm>
            <a:off x="4733366" y="2908076"/>
            <a:ext cx="42709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92D050"/>
                </a:solidFill>
              </a:rPr>
              <a:t>    </a:t>
            </a:r>
            <a:r>
              <a:rPr lang="en-US" sz="1600" b="1" i="0" u="none" strike="noStrike" cap="none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We have presented ETS for </a:t>
            </a:r>
            <a:r>
              <a:rPr lang="en-US" sz="1600" b="1" i="1" u="none" strike="noStrike" cap="none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staff </a:t>
            </a:r>
            <a:r>
              <a:rPr lang="en-US" sz="1600" b="1" i="0" u="none" strike="noStrike" cap="none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at</a:t>
            </a:r>
            <a:endParaRPr sz="1600" b="1" i="0" u="none" strike="noStrike" cap="none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5"/>
          <p:cNvSpPr txBox="1"/>
          <p:nvPr/>
        </p:nvSpPr>
        <p:spPr>
          <a:xfrm>
            <a:off x="4803050" y="3359350"/>
            <a:ext cx="4909500" cy="10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-US" sz="1600" b="0" i="0" u="none" strike="noStrike" cap="none">
                <a:latin typeface="Roboto"/>
                <a:ea typeface="Roboto"/>
                <a:cs typeface="Roboto"/>
                <a:sym typeface="Roboto"/>
              </a:rPr>
              <a:t>Dayton Regional Stem  School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-US" sz="1600" b="0" i="0" u="none" strike="noStrike" cap="none">
                <a:latin typeface="Roboto"/>
                <a:ea typeface="Roboto"/>
                <a:cs typeface="Roboto"/>
                <a:sym typeface="Roboto"/>
              </a:rPr>
              <a:t>Ohio Jobs and Family Services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-US" sz="1600" b="0" i="0" u="none" strike="noStrike" cap="none">
                <a:latin typeface="Roboto"/>
                <a:ea typeface="Roboto"/>
                <a:cs typeface="Roboto"/>
                <a:sym typeface="Roboto"/>
              </a:rPr>
              <a:t>Ohio Department of State, </a:t>
            </a:r>
            <a:endParaRPr sz="1600" b="0" i="0" u="none" strike="noStrike" cap="none"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latin typeface="Roboto"/>
                <a:ea typeface="Roboto"/>
                <a:cs typeface="Roboto"/>
                <a:sym typeface="Roboto"/>
              </a:rPr>
              <a:t>Ugandan Delegation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>
            <a:spLocks noGrp="1"/>
          </p:cNvSpPr>
          <p:nvPr>
            <p:ph type="title"/>
          </p:nvPr>
        </p:nvSpPr>
        <p:spPr>
          <a:xfrm>
            <a:off x="3262725" y="145350"/>
            <a:ext cx="30384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>
                <a:solidFill>
                  <a:srgbClr val="FFFFFF"/>
                </a:solidFill>
              </a:rPr>
              <a:t>People</a:t>
            </a:r>
            <a:r>
              <a:rPr lang="en-US">
                <a:solidFill>
                  <a:srgbClr val="000000"/>
                </a:solidFill>
              </a:rPr>
              <a:t> Reached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10" name="Google Shape;110;p6"/>
          <p:cNvSpPr txBox="1">
            <a:spLocks noGrp="1"/>
          </p:cNvSpPr>
          <p:nvPr>
            <p:ph type="subTitle" idx="1"/>
          </p:nvPr>
        </p:nvSpPr>
        <p:spPr>
          <a:xfrm>
            <a:off x="139650" y="1778400"/>
            <a:ext cx="4164300" cy="3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</a:pPr>
            <a:endParaRPr dirty="0">
              <a:solidFill>
                <a:srgbClr val="92D050"/>
              </a:solidFill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1433 students</a:t>
            </a:r>
            <a:endParaRPr sz="18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39 staff members</a:t>
            </a:r>
            <a:endParaRPr sz="18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0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32 family members and care</a:t>
            </a:r>
            <a:r>
              <a:rPr lang="en-US" sz="1800" dirty="0">
                <a:solidFill>
                  <a:schemeClr val="bg1"/>
                </a:solidFill>
              </a:rPr>
              <a:t>givers </a:t>
            </a:r>
            <a:endParaRPr sz="1800" dirty="0">
              <a:solidFill>
                <a:schemeClr val="bg1"/>
              </a:solidFill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600"/>
              <a:buFont typeface="Arial" panose="020B0604020202020204" pitchFamily="34" charset="0"/>
              <a:buChar char="•"/>
            </a:pPr>
            <a:endParaRPr dirty="0">
              <a:solidFill>
                <a:schemeClr val="bg1"/>
              </a:solidFill>
            </a:endParaRPr>
          </a:p>
          <a:p>
            <a:pPr marL="127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 dirty="0">
              <a:solidFill>
                <a:schemeClr val="lt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dirty="0"/>
          </a:p>
        </p:txBody>
      </p:sp>
      <p:sp>
        <p:nvSpPr>
          <p:cNvPr id="111" name="Google Shape;111;p6"/>
          <p:cNvSpPr txBox="1">
            <a:spLocks noGrp="1"/>
          </p:cNvSpPr>
          <p:nvPr>
            <p:ph type="subTitle" idx="1"/>
          </p:nvPr>
        </p:nvSpPr>
        <p:spPr>
          <a:xfrm>
            <a:off x="4572000" y="1927647"/>
            <a:ext cx="4572000" cy="1560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en-US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4222 students</a:t>
            </a:r>
            <a:endParaRPr sz="1800"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en-US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9 staff members</a:t>
            </a:r>
            <a:endParaRPr sz="1800"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en-US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55 family members and caregivers</a:t>
            </a:r>
            <a:endParaRPr sz="1800">
              <a:solidFill>
                <a:srgbClr val="000000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</a:pPr>
            <a:endParaRPr sz="2000">
              <a:solidFill>
                <a:schemeClr val="dk1"/>
              </a:solidFill>
            </a:endParaRPr>
          </a:p>
        </p:txBody>
      </p:sp>
      <p:sp>
        <p:nvSpPr>
          <p:cNvPr id="112" name="Google Shape;112;p6"/>
          <p:cNvSpPr txBox="1">
            <a:spLocks noGrp="1"/>
          </p:cNvSpPr>
          <p:nvPr>
            <p:ph type="subTitle" idx="1"/>
          </p:nvPr>
        </p:nvSpPr>
        <p:spPr>
          <a:xfrm>
            <a:off x="139650" y="4072750"/>
            <a:ext cx="41643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…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 	</a:t>
            </a:r>
            <a:endParaRPr/>
          </a:p>
        </p:txBody>
      </p:sp>
      <p:sp>
        <p:nvSpPr>
          <p:cNvPr id="113" name="Google Shape;113;p6"/>
          <p:cNvSpPr txBox="1"/>
          <p:nvPr/>
        </p:nvSpPr>
        <p:spPr>
          <a:xfrm>
            <a:off x="4646349" y="277000"/>
            <a:ext cx="3998100" cy="13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latin typeface="Arial"/>
                <a:ea typeface="Arial"/>
                <a:cs typeface="Arial"/>
                <a:sym typeface="Arial"/>
              </a:rPr>
              <a:t>In the school year 2019-2020, we    presented ETS to</a:t>
            </a:r>
            <a:endParaRPr sz="1500"/>
          </a:p>
        </p:txBody>
      </p:sp>
      <p:sp>
        <p:nvSpPr>
          <p:cNvPr id="114" name="Google Shape;114;p6"/>
          <p:cNvSpPr txBox="1"/>
          <p:nvPr/>
        </p:nvSpPr>
        <p:spPr>
          <a:xfrm>
            <a:off x="4733366" y="2908076"/>
            <a:ext cx="446013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6"/>
          <p:cNvSpPr txBox="1"/>
          <p:nvPr/>
        </p:nvSpPr>
        <p:spPr>
          <a:xfrm>
            <a:off x="4080223" y="3215853"/>
            <a:ext cx="429108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sz="1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6"/>
          <p:cNvSpPr txBox="1"/>
          <p:nvPr/>
        </p:nvSpPr>
        <p:spPr>
          <a:xfrm>
            <a:off x="139649" y="1015776"/>
            <a:ext cx="3998205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00" b="1" i="0" u="none" strike="noStrike" cap="none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In the school year 2018-2019, we presented ETS to</a:t>
            </a:r>
            <a:endParaRPr sz="1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Ending the Silence Testimonials</a:t>
            </a:r>
            <a:endParaRPr/>
          </a:p>
        </p:txBody>
      </p:sp>
      <p:sp>
        <p:nvSpPr>
          <p:cNvPr id="122" name="Google Shape;122;p7"/>
          <p:cNvSpPr txBox="1"/>
          <p:nvPr/>
        </p:nvSpPr>
        <p:spPr>
          <a:xfrm>
            <a:off x="0" y="1624349"/>
            <a:ext cx="8655600" cy="19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sng" strike="noStrike" cap="none">
                <a:latin typeface="Arial"/>
                <a:ea typeface="Arial"/>
                <a:cs typeface="Arial"/>
                <a:sym typeface="Arial"/>
              </a:rPr>
              <a:t>Students</a:t>
            </a:r>
            <a:br>
              <a:rPr lang="en-US" sz="1800" b="0" i="0" u="none" strike="noStrike" cap="none">
                <a:latin typeface="Arial"/>
                <a:ea typeface="Arial"/>
                <a:cs typeface="Arial"/>
                <a:sym typeface="Arial"/>
              </a:rPr>
            </a:br>
            <a:r>
              <a:rPr lang="en-US" sz="1800" b="0" i="0" u="none" strike="noStrike" cap="none">
                <a:latin typeface="Arial"/>
                <a:ea typeface="Arial"/>
                <a:cs typeface="Arial"/>
                <a:sym typeface="Arial"/>
              </a:rPr>
              <a:t>"It was inspiring to me because I could relate personally and it reminded me I'm not alone."</a:t>
            </a:r>
            <a:endParaRPr sz="18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latin typeface="Arial"/>
                <a:ea typeface="Arial"/>
                <a:cs typeface="Arial"/>
                <a:sym typeface="Arial"/>
              </a:rPr>
              <a:t>"I really thought that I was the only one who felt the way those people were saying. I like how they make people feel normal."</a:t>
            </a:r>
            <a:endParaRPr sz="18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latin typeface="Arial"/>
                <a:ea typeface="Arial"/>
                <a:cs typeface="Arial"/>
                <a:sym typeface="Arial"/>
              </a:rPr>
              <a:t>"The presenters seemed like everyday people who just wanted to help, not to lecture."</a:t>
            </a:r>
            <a:endParaRPr sz="18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b="0" i="0" u="none" strike="noStrike" cap="none">
                <a:latin typeface="Arial"/>
                <a:ea typeface="Arial"/>
                <a:cs typeface="Arial"/>
                <a:sym typeface="Arial"/>
              </a:rPr>
            </a:br>
            <a:r>
              <a:rPr lang="en-US" sz="1800" b="0" i="0" u="none" strike="noStrike" cap="none">
                <a:latin typeface="Arial"/>
                <a:ea typeface="Arial"/>
                <a:cs typeface="Arial"/>
                <a:sym typeface="Arial"/>
              </a:rPr>
              <a:t>"Hearing about other people's life stories. It's easier to understand when hearing people tell their story. It sticks with you and you remember it."</a:t>
            </a:r>
            <a:endParaRPr sz="1800"/>
          </a:p>
        </p:txBody>
      </p:sp>
      <p:sp>
        <p:nvSpPr>
          <p:cNvPr id="123" name="Google Shape;123;p7"/>
          <p:cNvSpPr txBox="1"/>
          <p:nvPr/>
        </p:nvSpPr>
        <p:spPr>
          <a:xfrm>
            <a:off x="938200" y="1470325"/>
            <a:ext cx="73377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9024711ff1_0_11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Ending the Silence Testimonials</a:t>
            </a:r>
            <a:endParaRPr/>
          </a:p>
        </p:txBody>
      </p:sp>
      <p:sp>
        <p:nvSpPr>
          <p:cNvPr id="129" name="Google Shape;129;g9024711ff1_0_11"/>
          <p:cNvSpPr txBox="1"/>
          <p:nvPr/>
        </p:nvSpPr>
        <p:spPr>
          <a:xfrm>
            <a:off x="0" y="1298600"/>
            <a:ext cx="8655600" cy="22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9024711ff1_0_11"/>
          <p:cNvSpPr txBox="1"/>
          <p:nvPr/>
        </p:nvSpPr>
        <p:spPr>
          <a:xfrm>
            <a:off x="118011" y="3404027"/>
            <a:ext cx="8907900" cy="22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sng" strike="noStrike" cap="non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400" b="0" i="0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9024711ff1_0_11"/>
          <p:cNvSpPr txBox="1"/>
          <p:nvPr/>
        </p:nvSpPr>
        <p:spPr>
          <a:xfrm>
            <a:off x="154025" y="1456325"/>
            <a:ext cx="7337700" cy="3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1800" b="1" u="sng"/>
              <a:t>Families: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1800"/>
              <a:t>"Presenters were very honest and 'real'. Slides were very practical and immediately useful.“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"Lots of helpful resources and tips for communication and identification of issues.“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1800" b="1" u="sng"/>
              <a:t>Staff: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1800"/>
              <a:t>"Wow! What an amazing program to advocate/educate for mental illness."</a:t>
            </a:r>
            <a:endParaRPr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 txBox="1">
            <a:spLocks noGrp="1"/>
          </p:cNvSpPr>
          <p:nvPr>
            <p:ph type="ctrTitle"/>
          </p:nvPr>
        </p:nvSpPr>
        <p:spPr>
          <a:xfrm>
            <a:off x="311700" y="199785"/>
            <a:ext cx="4498505" cy="114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Contact us :</a:t>
            </a:r>
            <a:endParaRPr/>
          </a:p>
        </p:txBody>
      </p:sp>
      <p:sp>
        <p:nvSpPr>
          <p:cNvPr id="137" name="Google Shape;137;p8"/>
          <p:cNvSpPr txBox="1">
            <a:spLocks noGrp="1"/>
          </p:cNvSpPr>
          <p:nvPr>
            <p:ph type="subTitle" idx="1"/>
          </p:nvPr>
        </p:nvSpPr>
        <p:spPr>
          <a:xfrm>
            <a:off x="311700" y="1045021"/>
            <a:ext cx="4598400" cy="9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b="1">
                <a:solidFill>
                  <a:srgbClr val="00B0F0"/>
                </a:solidFill>
                <a:latin typeface="Merriweather"/>
                <a:ea typeface="Merriweather"/>
                <a:cs typeface="Merriweather"/>
                <a:sym typeface="Merriweather"/>
              </a:rPr>
              <a:t>Director of Programs, Julia Saldanha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b="1">
                <a:solidFill>
                  <a:srgbClr val="00B0F0"/>
                </a:solidFill>
                <a:latin typeface="Merriweather"/>
                <a:ea typeface="Merriweather"/>
                <a:cs typeface="Merriweather"/>
                <a:sym typeface="Merriweather"/>
              </a:rPr>
              <a:t>Call/text at 513-668-4760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b="1">
                <a:solidFill>
                  <a:srgbClr val="00B0F0"/>
                </a:solidFill>
                <a:latin typeface="Merriweather"/>
                <a:ea typeface="Merriweather"/>
                <a:cs typeface="Merriweather"/>
                <a:sym typeface="Merriweather"/>
              </a:rPr>
              <a:t>Or email Julia.Saldanha@namiswoh.org</a:t>
            </a:r>
            <a:endParaRPr b="1">
              <a:solidFill>
                <a:srgbClr val="00B0F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38" name="Google Shape;13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9050" y="3437725"/>
            <a:ext cx="2543250" cy="146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8"/>
          <p:cNvSpPr txBox="1"/>
          <p:nvPr/>
        </p:nvSpPr>
        <p:spPr>
          <a:xfrm>
            <a:off x="311700" y="2189950"/>
            <a:ext cx="5213100" cy="13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92D050"/>
                </a:solidFill>
                <a:latin typeface="Merriweather"/>
                <a:ea typeface="Merriweather"/>
                <a:cs typeface="Merriweather"/>
                <a:sym typeface="Merriweather"/>
              </a:rPr>
              <a:t>Call NAMI of  Southwest Ohio at (513</a:t>
            </a:r>
            <a:r>
              <a:rPr lang="en-US" sz="1600" b="1">
                <a:solidFill>
                  <a:srgbClr val="92D050"/>
                </a:solidFill>
                <a:latin typeface="Merriweather"/>
                <a:ea typeface="Merriweather"/>
                <a:cs typeface="Merriweather"/>
                <a:sym typeface="Merriweather"/>
              </a:rPr>
              <a:t>) </a:t>
            </a:r>
            <a:r>
              <a:rPr lang="en-US" sz="1600" b="1" i="0" u="none" strike="noStrike" cap="none">
                <a:solidFill>
                  <a:srgbClr val="92D050"/>
                </a:solidFill>
                <a:latin typeface="Merriweather"/>
                <a:ea typeface="Merriweather"/>
                <a:cs typeface="Merriweather"/>
                <a:sym typeface="Merriweather"/>
              </a:rPr>
              <a:t>351-3500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92D050"/>
                </a:solidFill>
                <a:latin typeface="Merriweather"/>
                <a:ea typeface="Merriweather"/>
                <a:cs typeface="Merriweather"/>
                <a:sym typeface="Merriweather"/>
              </a:rPr>
              <a:t>Or email </a:t>
            </a:r>
            <a:r>
              <a:rPr lang="en-US" sz="1600" b="1" i="0" u="sng" strike="noStrike" cap="none">
                <a:solidFill>
                  <a:srgbClr val="92D050"/>
                </a:solidFill>
                <a:latin typeface="Merriweather"/>
                <a:ea typeface="Merriweather"/>
                <a:cs typeface="Merriweather"/>
                <a:sym typeface="Merriweather"/>
                <a:hlinkClick r:id="rId4"/>
              </a:rPr>
              <a:t>info@namiswoh.org</a:t>
            </a:r>
            <a:endParaRPr sz="1600" b="1" i="0" u="none" strike="noStrike" cap="none">
              <a:solidFill>
                <a:srgbClr val="92D05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solidFill>
                <a:srgbClr val="92D05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92D050"/>
                </a:solidFill>
                <a:latin typeface="Merriweather"/>
                <a:ea typeface="Merriweather"/>
                <a:cs typeface="Merriweather"/>
                <a:sym typeface="Merriweather"/>
              </a:rPr>
              <a:t>4055 Executive Park Dr, Suite 450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92D050"/>
                </a:solidFill>
                <a:latin typeface="Merriweather"/>
                <a:ea typeface="Merriweather"/>
                <a:cs typeface="Merriweather"/>
                <a:sym typeface="Merriweather"/>
              </a:rPr>
              <a:t> Cincinnati, OH 45241</a:t>
            </a:r>
            <a:endParaRPr sz="1600"/>
          </a:p>
        </p:txBody>
      </p:sp>
      <p:pic>
        <p:nvPicPr>
          <p:cNvPr id="140" name="Google Shape;140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68712" y="91273"/>
            <a:ext cx="3160565" cy="21884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729</Words>
  <Application>Microsoft Office PowerPoint</Application>
  <PresentationFormat>On-screen Show (16:9)</PresentationFormat>
  <Paragraphs>143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Merriweather</vt:lpstr>
      <vt:lpstr>Roboto</vt:lpstr>
      <vt:lpstr>Arial</vt:lpstr>
      <vt:lpstr>Paradigm</vt:lpstr>
      <vt:lpstr>Mental Health Programs for Schools</vt:lpstr>
      <vt:lpstr>NAMI of Southwest Ohio</vt:lpstr>
      <vt:lpstr>Ending the Silence - FAQs</vt:lpstr>
      <vt:lpstr>Ending the Silence –What Does it Cover?</vt:lpstr>
      <vt:lpstr>Ending the Silence –What Does it Cover?</vt:lpstr>
      <vt:lpstr>Ending the Silence</vt:lpstr>
      <vt:lpstr>People Reached</vt:lpstr>
      <vt:lpstr>Ending the Silence Testimonials</vt:lpstr>
      <vt:lpstr>Ending the Silence Testimonials</vt:lpstr>
      <vt:lpstr>Contact us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Programs for Schools</dc:title>
  <dc:creator>Tony Saldanha</dc:creator>
  <cp:lastModifiedBy>Tony Saldanha</cp:lastModifiedBy>
  <cp:revision>3</cp:revision>
  <dcterms:modified xsi:type="dcterms:W3CDTF">2020-08-12T12:14:23Z</dcterms:modified>
</cp:coreProperties>
</file>